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notesMasterIdLst>
    <p:notesMasterId r:id="rId16"/>
  </p:notesMasterIdLst>
  <p:sldIdLst>
    <p:sldId id="256" r:id="rId3"/>
    <p:sldId id="259" r:id="rId4"/>
    <p:sldId id="260" r:id="rId5"/>
    <p:sldId id="261" r:id="rId6"/>
    <p:sldId id="269" r:id="rId7"/>
    <p:sldId id="275" r:id="rId8"/>
    <p:sldId id="276" r:id="rId9"/>
    <p:sldId id="263" r:id="rId10"/>
    <p:sldId id="265" r:id="rId11"/>
    <p:sldId id="270" r:id="rId12"/>
    <p:sldId id="268" r:id="rId13"/>
    <p:sldId id="274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1F79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65" autoAdjust="0"/>
    <p:restoredTop sz="94660"/>
  </p:normalViewPr>
  <p:slideViewPr>
    <p:cSldViewPr>
      <p:cViewPr>
        <p:scale>
          <a:sx n="116" d="100"/>
          <a:sy n="116" d="100"/>
        </p:scale>
        <p:origin x="-72" y="6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085081-E27A-441C-AD9E-D564887098BA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F32714-C059-4C31-B8B2-89500022465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9732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BA9A48-63C0-48B1-84F3-55DC634F4543}" type="slidenum">
              <a:rPr lang="ru-RU" smtClean="0"/>
              <a:pPr eaLnBrk="1" hangingPunct="1"/>
              <a:t>6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BA9A48-63C0-48B1-84F3-55DC634F4543}" type="slidenum">
              <a:rPr lang="ru-RU" smtClean="0"/>
              <a:pPr eaLnBrk="1" hangingPunct="1"/>
              <a:t>7</a:t>
            </a:fld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CBA9A48-63C0-48B1-84F3-55DC634F4543}" type="slidenum">
              <a:rPr lang="ru-RU">
                <a:solidFill>
                  <a:prstClr val="black"/>
                </a:solidFill>
              </a:rPr>
              <a:pPr eaLnBrk="1" hangingPunct="1"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3EE-89DB-4CFC-8B08-2227C8323869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7FEF-CEA9-4EED-9651-11D2D296B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3EE-89DB-4CFC-8B08-2227C8323869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7FEF-CEA9-4EED-9651-11D2D296B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3EE-89DB-4CFC-8B08-2227C8323869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7FEF-CEA9-4EED-9651-11D2D296B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 l="5000" t="3000" r="3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81213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77B06-BD0A-44B9-BE58-9FBF56DFF810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B768C3-DDDD-4645-A521-BEF0507B9F4F}" type="slidenum">
              <a:rPr lang="ru-RU">
                <a:solidFill>
                  <a:srgbClr val="9BBB59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BBB5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06399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7324B2-E0DD-49E4-9AC1-388BB06E44F2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1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FEB6ED6-BDFD-4138-A5C5-A3773FF76AA6}" type="slidenum">
              <a:rPr lang="ru-RU">
                <a:solidFill>
                  <a:srgbClr val="9BBB59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BBB5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364488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75AC0-E991-42CD-82E6-0FDF742EE516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44C2B-9A5B-41CC-90E9-7A56E03DB69A}" type="slidenum">
              <a:rPr lang="ru-RU">
                <a:solidFill>
                  <a:srgbClr val="9BBB59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BBB5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0600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8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6089B4-B7A7-401E-A825-0E8EF581AD6D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19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8C86A6BF-553A-45E2-9F1D-C48FE3C80B06}" type="slidenum">
              <a:rPr lang="ru-RU">
                <a:solidFill>
                  <a:srgbClr val="9BBB59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BBB5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30014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4F883C-D990-46D0-959F-A1211240425C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573CB-375C-4E1A-97C0-A79FD91CCF28}" type="slidenum">
              <a:rPr lang="ru-RU">
                <a:solidFill>
                  <a:srgbClr val="9BBB59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BBB5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743814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" name="Прямоугольник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06A15-4892-46E6-AF75-9F6A066170F3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9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45B72E1-605B-49C5-9A69-403580E715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32368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CDF49427-3D76-4592-A67A-A5BECD0DEDD3}" type="slidenum">
              <a:rPr lang="ru-RU">
                <a:solidFill>
                  <a:srgbClr val="9BBB59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30DE4-5922-43C7-9271-405908D37F99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78589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3EE-89DB-4CFC-8B08-2227C8323869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7FEF-CEA9-4EED-9651-11D2D296B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Номер слайда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8B04A-CAC0-41B4-B5A2-3C16F2F224F7}" type="slidenum">
              <a:rPr lang="ru-RU">
                <a:solidFill>
                  <a:srgbClr val="9BBB59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17" name="Дата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CB0C1-AC1C-4680-893B-C99CBDBE5E82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18" name="Нижний колонтитул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4020824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9B76E-367B-42BB-8D5A-5D9F84EAD3B4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9973E-4A13-47BD-85DE-F02FDBED913F}" type="slidenum">
              <a:rPr lang="ru-RU">
                <a:solidFill>
                  <a:srgbClr val="9BBB59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BBB59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66267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Номер слайда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D3CF0-4D1B-4F53-B8AB-18D254749E91}" type="slidenum">
              <a:rPr lang="ru-RU">
                <a:solidFill>
                  <a:srgbClr val="9BBB59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9BBB59">
                  <a:shade val="75000"/>
                </a:srgbClr>
              </a:solidFill>
            </a:endParaRPr>
          </a:p>
        </p:txBody>
      </p:sp>
      <p:sp>
        <p:nvSpPr>
          <p:cNvPr id="14" name="Дата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037C1-0215-43C3-9CAE-C6BD7540F65A}" type="datetimeFigureOut">
              <a:rPr lang="ru-RU"/>
              <a:pPr>
                <a:defRPr/>
              </a:pPr>
              <a:t>20.01.2019</a:t>
            </a:fld>
            <a:endParaRPr lang="ru-RU"/>
          </a:p>
        </p:txBody>
      </p:sp>
      <p:sp>
        <p:nvSpPr>
          <p:cNvPr id="1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502793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3EE-89DB-4CFC-8B08-2227C8323869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7FEF-CEA9-4EED-9651-11D2D296B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3EE-89DB-4CFC-8B08-2227C8323869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7FEF-CEA9-4EED-9651-11D2D296B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3EE-89DB-4CFC-8B08-2227C8323869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7FEF-CEA9-4EED-9651-11D2D296B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3EE-89DB-4CFC-8B08-2227C8323869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7FEF-CEA9-4EED-9651-11D2D296B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3EE-89DB-4CFC-8B08-2227C8323869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7FEF-CEA9-4EED-9651-11D2D296B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3EE-89DB-4CFC-8B08-2227C8323869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7FEF-CEA9-4EED-9651-11D2D296B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053EE-89DB-4CFC-8B08-2227C8323869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97FEF-CEA9-4EED-9651-11D2D296B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gi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1F793">
            <a:alpha val="5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053EE-89DB-4CFC-8B08-2227C8323869}" type="datetimeFigureOut">
              <a:rPr lang="ru-RU" smtClean="0"/>
              <a:pPr/>
              <a:t>20.01.2019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97FEF-CEA9-4EED-9651-11D2D296B5F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75000" t="57000" r="2000" b="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615CD2-40B2-49A7-BC62-FEA4C97C817B}" type="datetimeFigureOut">
              <a:rPr lang="ru-RU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20.01.2019</a:t>
            </a:fld>
            <a:endParaRPr lang="ru-RU">
              <a:latin typeface="Arial" charset="0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latin typeface="Arial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83A60C0-24C5-4427-95F0-D6359DE9E876}" type="slidenum">
              <a:rPr lang="ru-RU">
                <a:solidFill>
                  <a:srgbClr val="9BBB59">
                    <a:shade val="75000"/>
                  </a:srgbClr>
                </a:solidFill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9BBB59">
                  <a:shade val="75000"/>
                </a:srgbClr>
              </a:solidFill>
              <a:latin typeface="Arial" charset="0"/>
            </a:endParaRPr>
          </a:p>
        </p:txBody>
      </p:sp>
      <p:sp>
        <p:nvSpPr>
          <p:cNvPr id="1038" name="Заголовок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39" name="Текст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xmlns="" val="2315755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88A44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static/uploads/photo/2015/10/16/16/59/forest-fire-991479_960_720.jpg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pixabay.com/static/uploads/photo/2014/04/02/16/27/fire-307336_960_720.png" TargetMode="External"/><Relationship Id="rId5" Type="http://schemas.openxmlformats.org/officeDocument/2006/relationships/hyperlink" Target="https://pixabay.com/static/uploads/photo/2015/05/09/23/04/sailing-760342_960_720.png" TargetMode="External"/><Relationship Id="rId4" Type="http://schemas.openxmlformats.org/officeDocument/2006/relationships/hyperlink" Target="https://pixabay.com/static/uploads/photo/2012/04/12/19/11/fire-30231_960_720.pn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Виктория\Desktop\forest-fire-991479_960_72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260648"/>
            <a:ext cx="8496945" cy="634532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412776"/>
            <a:ext cx="7990656" cy="1470025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sz="6000" b="1" dirty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Правила </a:t>
            </a:r>
            <a:r>
              <a:rPr lang="ru-RU" sz="6000" b="1" dirty="0" smtClean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пожарной </a:t>
            </a:r>
            <a:r>
              <a:rPr lang="ru-RU" sz="6000" b="1" dirty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безопасности </a:t>
            </a:r>
            <a:r>
              <a:rPr lang="ru-RU" sz="6000" b="1" dirty="0" smtClean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6000" b="1" dirty="0" smtClean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6000" b="1" dirty="0" smtClean="0">
                <a:solidFill>
                  <a:prstClr val="white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для детей и родителей</a:t>
            </a:r>
            <a:endParaRPr lang="ru-RU" sz="6000" b="1" dirty="0">
              <a:solidFill>
                <a:prstClr val="white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005064"/>
            <a:ext cx="6400800" cy="1752600"/>
          </a:xfrm>
        </p:spPr>
        <p:txBody>
          <a:bodyPr>
            <a:normAutofit/>
          </a:bodyPr>
          <a:lstStyle/>
          <a:p>
            <a:pPr algn="l"/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Виктория\Desktop\fire-307336_960_72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4725143"/>
            <a:ext cx="8856984" cy="201622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89248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Правила обращения с </a:t>
            </a:r>
            <a:r>
              <a:rPr lang="ru-RU" b="1" dirty="0" smtClean="0">
                <a:solidFill>
                  <a:srgbClr val="FF0000"/>
                </a:solidFill>
              </a:rPr>
              <a:t>огнем дома (родителям</a:t>
            </a:r>
            <a:r>
              <a:rPr lang="ru-RU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23528" y="2331878"/>
            <a:ext cx="4038600" cy="4525963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Чтобы проверить детские знания о правилах пожарной безопасности нужно проводить небольшие тесты или периодически задавать им вопросы. Например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16288" cy="452596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ru-RU" dirty="0"/>
              <a:t>что делать если начался пожар? (звонить в службу спасения 112 / 01, называть свое имя и адрес);</a:t>
            </a:r>
          </a:p>
          <a:p>
            <a:pPr lvl="0"/>
            <a:r>
              <a:rPr lang="ru-RU" dirty="0"/>
              <a:t>чем потушить только разгоревшийся огонь? (плотным одеялом, мокрым покрывалом, огнетушителем);</a:t>
            </a:r>
          </a:p>
          <a:p>
            <a:pPr lvl="0"/>
            <a:r>
              <a:rPr lang="ru-RU" dirty="0"/>
              <a:t>как нужно вести себя во время пожара? (не паниковать, не прятаться, звать на помощь).</a:t>
            </a:r>
          </a:p>
        </p:txBody>
      </p:sp>
    </p:spTree>
    <p:extLst>
      <p:ext uri="{BB962C8B-B14F-4D97-AF65-F5344CB8AC3E}">
        <p14:creationId xmlns:p14="http://schemas.microsoft.com/office/powerpoint/2010/main" xmlns="" val="32525652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251520" y="332656"/>
            <a:ext cx="8534400" cy="1551040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sz="4000" b="1" dirty="0" smtClean="0">
                <a:solidFill>
                  <a:srgbClr val="FF0000"/>
                </a:solidFill>
                <a:effectLst/>
                <a:latin typeface="Calibri" pitchFamily="34" charset="0"/>
                <a:ea typeface="Times New Roman"/>
                <a:cs typeface="Calibri" pitchFamily="34" charset="0"/>
              </a:rPr>
              <a:t>Правила обращения с огнем в лесу</a:t>
            </a:r>
            <a:r>
              <a:rPr lang="ru-RU" sz="4400" dirty="0" smtClean="0">
                <a:effectLst/>
                <a:latin typeface="Calibri" pitchFamily="34" charset="0"/>
                <a:ea typeface="Calibri"/>
                <a:cs typeface="Calibri" pitchFamily="34" charset="0"/>
              </a:rPr>
              <a:t/>
            </a:r>
            <a:br>
              <a:rPr lang="ru-RU" sz="4400" dirty="0" smtClean="0">
                <a:effectLst/>
                <a:latin typeface="Calibri" pitchFamily="34" charset="0"/>
                <a:ea typeface="Calibri"/>
                <a:cs typeface="Calibri" pitchFamily="34" charset="0"/>
              </a:rPr>
            </a:br>
            <a:endParaRPr lang="ru-RU" sz="4400" dirty="0" smtClean="0">
              <a:solidFill>
                <a:schemeClr val="accent3">
                  <a:shade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251520" y="1772816"/>
            <a:ext cx="4198240" cy="4681728"/>
          </a:xfrm>
        </p:spPr>
        <p:txBody>
          <a:bodyPr/>
          <a:lstStyle/>
          <a:p>
            <a:pPr lvl="0"/>
            <a:r>
              <a:rPr lang="ru-RU" sz="2400" dirty="0" smtClean="0"/>
              <a:t>Нельзя </a:t>
            </a:r>
            <a:r>
              <a:rPr lang="ru-RU" sz="2400" dirty="0"/>
              <a:t>разводить костер в местах с сухой травой, под кронами деревьев, в торфяниках. Место для костра нужно тщательно выбирать, очищать от огнеопасного материала, а сам огонь разводить в специально выкопанной земляной ямке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788024" y="1340768"/>
            <a:ext cx="3731840" cy="2345432"/>
          </a:xfrm>
        </p:spPr>
        <p:txBody>
          <a:bodyPr/>
          <a:lstStyle/>
          <a:p>
            <a:pPr lvl="0"/>
            <a:r>
              <a:rPr lang="ru-RU" sz="2400" dirty="0"/>
              <a:t>Не допускается уходить и оставлять костер непотушенным или тлеющим. Его можно залить водой или засыпать песком</a:t>
            </a:r>
            <a:r>
              <a:rPr lang="ru-RU" sz="2400" dirty="0" smtClean="0"/>
              <a:t>.</a:t>
            </a:r>
          </a:p>
          <a:p>
            <a:pPr lvl="0"/>
            <a:endParaRPr lang="ru-RU" sz="2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624230" y="4005064"/>
            <a:ext cx="28083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400" dirty="0"/>
              <a:t>Нельзя разводить костер в сухую и ветреную погоду.</a:t>
            </a:r>
          </a:p>
        </p:txBody>
      </p:sp>
    </p:spTree>
    <p:extLst>
      <p:ext uri="{BB962C8B-B14F-4D97-AF65-F5344CB8AC3E}">
        <p14:creationId xmlns:p14="http://schemas.microsoft.com/office/powerpoint/2010/main" xmlns="" val="3802440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692696"/>
            <a:ext cx="8534400" cy="758825"/>
          </a:xfrm>
        </p:spPr>
        <p:txBody>
          <a:bodyPr/>
          <a:lstStyle/>
          <a:p>
            <a:r>
              <a:rPr lang="ru-RU" sz="3600" b="1" dirty="0" smtClean="0">
                <a:solidFill>
                  <a:srgbClr val="FF0000"/>
                </a:solidFill>
                <a:effectLst/>
                <a:latin typeface="Calibri" pitchFamily="34" charset="0"/>
                <a:ea typeface="Times New Roman"/>
                <a:cs typeface="Calibri" pitchFamily="34" charset="0"/>
              </a:rPr>
              <a:t>Правила обращения с огнем в лесу</a:t>
            </a:r>
            <a:r>
              <a:rPr lang="ru-RU" sz="4000" dirty="0" smtClean="0">
                <a:effectLst/>
                <a:latin typeface="Calibri" pitchFamily="34" charset="0"/>
                <a:ea typeface="Calibri"/>
                <a:cs typeface="Calibri" pitchFamily="34" charset="0"/>
              </a:rPr>
              <a:t/>
            </a:r>
            <a:br>
              <a:rPr lang="ru-RU" sz="4000" dirty="0" smtClean="0">
                <a:effectLst/>
                <a:latin typeface="Calibri" pitchFamily="34" charset="0"/>
                <a:ea typeface="Calibri"/>
                <a:cs typeface="Calibri" pitchFamily="34" charset="0"/>
              </a:rPr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492329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Calibri" pitchFamily="34" charset="0"/>
                <a:cs typeface="Calibri" pitchFamily="34" charset="0"/>
              </a:rPr>
              <a:t>Нельзя оставлять на месте отдыха бумагу, пластиковую посуду и предметы из стекла. Последние очень опасны потому, что солнечные лучи фокусируются на стекле, последствием может стать лесной пожар.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04048" y="2060848"/>
            <a:ext cx="39604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Calibri" pitchFamily="34" charset="0"/>
                <a:cs typeface="Calibri" pitchFamily="34" charset="0"/>
              </a:rPr>
              <a:t>Нельзя оставлять в лесу самовозгорающиеся материалы.</a:t>
            </a:r>
          </a:p>
          <a:p>
            <a:pPr marL="342900" lvl="0" indent="-342900">
              <a:buFont typeface="Arial" pitchFamily="34" charset="0"/>
              <a:buChar char="•"/>
            </a:pPr>
            <a:r>
              <a:rPr lang="ru-RU" sz="2400" dirty="0">
                <a:latin typeface="Calibri" pitchFamily="34" charset="0"/>
                <a:cs typeface="Calibri" pitchFamily="34" charset="0"/>
              </a:rPr>
              <a:t>Нельзя использовать в лесу пиротехнику.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4725144"/>
            <a:ext cx="68845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/>
              <a:t>В большинстве случаев причиной возгорания лесных массивов является беспечность и неосторожность людей.</a:t>
            </a:r>
          </a:p>
        </p:txBody>
      </p:sp>
    </p:spTree>
    <p:extLst>
      <p:ext uri="{BB962C8B-B14F-4D97-AF65-F5344CB8AC3E}">
        <p14:creationId xmlns:p14="http://schemas.microsoft.com/office/powerpoint/2010/main" xmlns="" val="4777398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Список источников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5124" name="Picture 4" descr="C:\Users\Виктория\Desktop\fire-307336_960_72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4653136"/>
            <a:ext cx="8853935" cy="2088232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83568" y="1268760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https://pixabay.com/static/uploads/photo/2015/10/16/16/59/forest-fire-991479_960_720.jpg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55576" y="1988840"/>
            <a:ext cx="799288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hlinkClick r:id="rId4"/>
              </a:rPr>
              <a:t>https://pixabay.com/static/uploads/photo/2012/04/12/19/11/fire-30231_960_720.png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83569" y="3068960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hlinkClick r:id="rId5"/>
              </a:rPr>
              <a:t>https://pixabay.com/static/uploads/photo/2015/05/09/23/04/sailing-760342_960_720.png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755576" y="3933056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hlinkClick r:id="rId6"/>
              </a:rPr>
              <a:t>https://pixabay.com/static/uploads/photo/2014/04/02/16/27/fire-307336_960_720.png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482952" cy="1066130"/>
          </a:xfrm>
        </p:spPr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Пожар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03848" y="1772816"/>
            <a:ext cx="5482952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Ежегодно при пожарах и возгораниях погибают и получают серьезные травмы дети младше четырнадцати лет. Главной причиной можно назвать недобросовестность родителей, а также отсутствие знаний и навыков поведения при пожаре. </a:t>
            </a:r>
          </a:p>
        </p:txBody>
      </p:sp>
      <p:pic>
        <p:nvPicPr>
          <p:cNvPr id="4" name="Picture 3" descr="C:\Users\Виктория\Desktop\fire-30231_960_72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959" y="294988"/>
            <a:ext cx="3314434" cy="60486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836712"/>
            <a:ext cx="6048672" cy="115699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Основные правила пожарной безопасности для детей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43808" y="2132856"/>
            <a:ext cx="5698976" cy="4353347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нельзя играть со спичками, зажигалками, спичками-свечами;</a:t>
            </a:r>
          </a:p>
          <a:p>
            <a:pPr lvl="0"/>
            <a:r>
              <a:rPr lang="ru-RU" dirty="0"/>
              <a:t>нельзя поджигать сухие листья, сухую траву, деревья, тополиный пух;</a:t>
            </a:r>
          </a:p>
          <a:p>
            <a:pPr lvl="0"/>
            <a:r>
              <a:rPr lang="ru-RU" dirty="0"/>
              <a:t>нельзя играть с фейерверками, бенгальскими огнями, хлопушками без присмотра взрослых;</a:t>
            </a:r>
          </a:p>
          <a:p>
            <a:pPr lvl="0"/>
            <a:r>
              <a:rPr lang="ru-RU" dirty="0"/>
              <a:t>нельзя использовать бензин, керосин и другие горючие материалы в игровых целях;</a:t>
            </a:r>
          </a:p>
        </p:txBody>
      </p:sp>
      <p:pic>
        <p:nvPicPr>
          <p:cNvPr id="3074" name="Picture 2" descr="C:\Users\Виктория\Desktop\sailing-760342_960_72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6292"/>
            <a:ext cx="3203848" cy="56730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72816"/>
            <a:ext cx="5688632" cy="4536504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/>
              <a:t>нельзя кидать в костер или поджигать флаконы из-под дезодорантов, духов, освежителей воздуха и т.п. Это может привести к взрыву и немедленному возгоранию;</a:t>
            </a:r>
          </a:p>
          <a:p>
            <a:pPr lvl="0"/>
            <a:r>
              <a:rPr lang="ru-RU" dirty="0"/>
              <a:t>нельзя разводить костер, играть с открытым огнем в помещениях;</a:t>
            </a:r>
          </a:p>
          <a:p>
            <a:pPr lvl="0"/>
            <a:r>
              <a:rPr lang="ru-RU" dirty="0"/>
              <a:t>нельзя разводить костер в деревянных сараях, ветхих постройках, в подвалах и чердаках;</a:t>
            </a:r>
          </a:p>
          <a:p>
            <a:pPr lvl="0"/>
            <a:endParaRPr lang="ru-RU" dirty="0"/>
          </a:p>
          <a:p>
            <a:endParaRPr lang="ru-RU" dirty="0"/>
          </a:p>
        </p:txBody>
      </p:sp>
      <p:pic>
        <p:nvPicPr>
          <p:cNvPr id="4" name="Picture 3" descr="C:\Users\Виктория\Desktop\fire-30231_960_72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404664"/>
            <a:ext cx="3563888" cy="6048672"/>
          </a:xfrm>
          <a:prstGeom prst="rect">
            <a:avLst/>
          </a:prstGeom>
          <a:noFill/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5761038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Правила </a:t>
            </a:r>
            <a:r>
              <a:rPr lang="ru-RU" b="1" dirty="0">
                <a:solidFill>
                  <a:srgbClr val="FF0000"/>
                </a:solidFill>
              </a:rPr>
              <a:t>пожарной безопасности для детей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772816"/>
            <a:ext cx="5688632" cy="4536504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если </a:t>
            </a:r>
            <a:r>
              <a:rPr lang="ru-RU" dirty="0"/>
              <a:t>возникнет необходимость в свете, лучше воспользоваться фонариком, чем </a:t>
            </a:r>
            <a:r>
              <a:rPr lang="ru-RU" dirty="0" smtClean="0"/>
              <a:t>спичками;</a:t>
            </a:r>
          </a:p>
          <a:p>
            <a:r>
              <a:rPr lang="ru-RU" dirty="0"/>
              <a:t>опаснее самого огня может быть дым. </a:t>
            </a:r>
            <a:r>
              <a:rPr lang="ru-RU" dirty="0" smtClean="0"/>
              <a:t>Чтобы </a:t>
            </a:r>
            <a:r>
              <a:rPr lang="ru-RU" dirty="0"/>
              <a:t>не задохнуться во время пожара нужно намочить тряпку или марлю и дышать через нее. </a:t>
            </a:r>
            <a:endParaRPr lang="ru-RU" dirty="0" smtClean="0"/>
          </a:p>
          <a:p>
            <a:r>
              <a:rPr lang="ru-RU" dirty="0" smtClean="0"/>
              <a:t>также </a:t>
            </a:r>
            <a:r>
              <a:rPr lang="ru-RU" dirty="0"/>
              <a:t>необходимо опуститься на пол, потому что концентрация дыма там ниже.</a:t>
            </a:r>
          </a:p>
          <a:p>
            <a:pPr marL="0" lvl="0" indent="0">
              <a:buNone/>
            </a:pPr>
            <a:endParaRPr lang="ru-RU" dirty="0" smtClean="0"/>
          </a:p>
          <a:p>
            <a:pPr lvl="0"/>
            <a:endParaRPr lang="ru-RU" dirty="0"/>
          </a:p>
          <a:p>
            <a:endParaRPr lang="ru-RU"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23528" y="620688"/>
            <a:ext cx="5761038" cy="10668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Правила </a:t>
            </a:r>
            <a:r>
              <a:rPr lang="ru-RU" b="1" dirty="0">
                <a:solidFill>
                  <a:srgbClr val="FF0000"/>
                </a:solidFill>
              </a:rPr>
              <a:t>пожарной безопасности для детей</a:t>
            </a:r>
            <a:br>
              <a:rPr lang="ru-RU" b="1" dirty="0">
                <a:solidFill>
                  <a:srgbClr val="FF0000"/>
                </a:solidFill>
              </a:rPr>
            </a:b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6" name="Picture 2" descr="C:\Users\Виктория\Desktop\sailing-760342_960_72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548680"/>
            <a:ext cx="3203848" cy="567302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036916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763688" y="188640"/>
            <a:ext cx="6840760" cy="170594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FF0000"/>
                </a:solidFill>
              </a:rPr>
              <a:t>Правила </a:t>
            </a:r>
            <a:r>
              <a:rPr lang="ru-RU" sz="4000" b="1" dirty="0" smtClean="0">
                <a:solidFill>
                  <a:srgbClr val="FF0000"/>
                </a:solidFill>
              </a:rPr>
              <a:t>поведения детей при пожаре</a:t>
            </a:r>
            <a:endParaRPr lang="ru-RU" sz="1400" dirty="0" smtClean="0">
              <a:solidFill>
                <a:schemeClr val="accent3">
                  <a:shade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Виктория\Desktop\fire-307336_960_72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4725143"/>
            <a:ext cx="8856984" cy="2016225"/>
          </a:xfrm>
          <a:prstGeom prst="rect">
            <a:avLst/>
          </a:prstGeom>
          <a:noFill/>
        </p:spPr>
      </p:pic>
      <p:pic>
        <p:nvPicPr>
          <p:cNvPr id="4" name="Picture 3" descr="C:\Users\Виктория\Desktop\fire-30231_960_7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9260" y="192657"/>
            <a:ext cx="973460" cy="1652167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459260" y="1844824"/>
            <a:ext cx="8073180" cy="453650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2400" b="1" i="1" dirty="0"/>
              <a:t>Если во время возгорания рядом с ребенком не окажется взрослых, он должен будет самостоятельно принимать решения и действовать уверенно. Для этого родители или учителя должны научить его цепочке действий при пожаре.</a:t>
            </a:r>
          </a:p>
          <a:p>
            <a:pPr lvl="0" algn="just"/>
            <a:r>
              <a:rPr lang="ru-RU" sz="3000" b="1" dirty="0">
                <a:solidFill>
                  <a:srgbClr val="7030A0"/>
                </a:solidFill>
              </a:rPr>
              <a:t>Позвонить по телефонам 01 / 112 и сообщить о своем месте нахождения и чрезвычайной ситуации.</a:t>
            </a:r>
          </a:p>
          <a:p>
            <a:pPr lvl="0" algn="just"/>
            <a:r>
              <a:rPr lang="ru-RU" sz="3000" b="1" dirty="0">
                <a:solidFill>
                  <a:srgbClr val="7030A0"/>
                </a:solidFill>
              </a:rPr>
              <a:t>Обратится за помощью к соседям, рассказать им о пожаре.</a:t>
            </a:r>
          </a:p>
          <a:p>
            <a:pPr algn="just"/>
            <a:r>
              <a:rPr lang="ru-RU" sz="3000" b="1" dirty="0" smtClean="0">
                <a:solidFill>
                  <a:srgbClr val="7030A0"/>
                </a:solidFill>
              </a:rPr>
              <a:t>Необходимо опуститься на пол, потому что концентрация дыма там ниже.</a:t>
            </a:r>
          </a:p>
          <a:p>
            <a:pPr marL="0" indent="0">
              <a:buFont typeface="Arial" pitchFamily="34" charset="0"/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17524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763688" y="188640"/>
            <a:ext cx="6840760" cy="170594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4000" b="1" dirty="0">
                <a:solidFill>
                  <a:srgbClr val="FF0000"/>
                </a:solidFill>
              </a:rPr>
              <a:t>Правила </a:t>
            </a:r>
            <a:r>
              <a:rPr lang="ru-RU" sz="4000" b="1" dirty="0" smtClean="0">
                <a:solidFill>
                  <a:srgbClr val="FF0000"/>
                </a:solidFill>
              </a:rPr>
              <a:t>поведения детей при пожаре</a:t>
            </a:r>
            <a:endParaRPr lang="ru-RU" sz="1400" dirty="0" smtClean="0">
              <a:solidFill>
                <a:schemeClr val="accent3">
                  <a:shade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Виктория\Desktop\fire-307336_960_720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4725143"/>
            <a:ext cx="8856984" cy="2016225"/>
          </a:xfrm>
          <a:prstGeom prst="rect">
            <a:avLst/>
          </a:prstGeom>
          <a:noFill/>
        </p:spPr>
      </p:pic>
      <p:pic>
        <p:nvPicPr>
          <p:cNvPr id="4" name="Picture 3" descr="C:\Users\Виктория\Desktop\fire-30231_960_720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9260" y="192657"/>
            <a:ext cx="973460" cy="1652167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459260" y="1844824"/>
            <a:ext cx="8073180" cy="4536504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ru-RU" sz="3000" b="1" dirty="0">
                <a:solidFill>
                  <a:srgbClr val="7030A0"/>
                </a:solidFill>
              </a:rPr>
              <a:t>•	Не прятаться в труднодоступные места, спасатели просто не смогут прийти на помощь, обнаружить пострадавшего.</a:t>
            </a:r>
          </a:p>
          <a:p>
            <a:pPr marL="0" lvl="0" indent="0" algn="just">
              <a:buNone/>
            </a:pPr>
            <a:r>
              <a:rPr lang="ru-RU" sz="3000" b="1" dirty="0">
                <a:solidFill>
                  <a:srgbClr val="7030A0"/>
                </a:solidFill>
              </a:rPr>
              <a:t>•	Не пользоваться лифтом при пожаре. Спускаться только по лестницам.</a:t>
            </a:r>
          </a:p>
          <a:p>
            <a:pPr marL="0" lvl="0" indent="0" algn="just">
              <a:buNone/>
            </a:pPr>
            <a:r>
              <a:rPr lang="ru-RU" sz="3000" b="1" dirty="0">
                <a:solidFill>
                  <a:srgbClr val="7030A0"/>
                </a:solidFill>
              </a:rPr>
              <a:t>•	Выполнять все указания пожарных и спасателей, прибывших на место происшествия.</a:t>
            </a:r>
          </a:p>
          <a:p>
            <a:pPr marL="0" indent="0">
              <a:buFont typeface="Arial" pitchFamily="34" charset="0"/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14581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Виктория\Desktop\fire-307336_960_72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4725143"/>
            <a:ext cx="8856984" cy="201622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Правила обращения с огнем </a:t>
            </a:r>
            <a:r>
              <a:rPr lang="ru-RU" b="1" dirty="0" smtClean="0">
                <a:solidFill>
                  <a:srgbClr val="FF0000"/>
                </a:solidFill>
              </a:rPr>
              <a:t>дома (родителям)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Для детей главное правило — нельзя играть с огнем без присмотра взрослых. Таким образом, исключаются использование и игра с электроприборами (телевизор, микроволновая печь, компьютер), включение газовой плиты, зажжение свечей, игра с лампочками, гирляндами.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Не нужно настраивать ребенка против огня, но следует максимально честно рассказать о последствиях пожаров.</a:t>
            </a:r>
          </a:p>
          <a:p>
            <a:pPr marL="0" indent="0">
              <a:buNone/>
            </a:pPr>
            <a:r>
              <a:rPr lang="ru-RU" dirty="0"/>
              <a:t>Дети — большие выдумщики, в их головах роятся тысячи идей, и если заранее не предупредить о результатах таких опасных шалостей, то станет поздно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Виктория\Desktop\fire-307336_960_72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4725143"/>
            <a:ext cx="8856984" cy="201622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88640"/>
            <a:ext cx="8892480" cy="1143000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FF0000"/>
                </a:solidFill>
              </a:rPr>
              <a:t>Правила обращения с </a:t>
            </a:r>
            <a:r>
              <a:rPr lang="ru-RU" b="1" dirty="0" smtClean="0">
                <a:solidFill>
                  <a:srgbClr val="FF0000"/>
                </a:solidFill>
              </a:rPr>
              <a:t>огнем дома (родителям</a:t>
            </a:r>
            <a:r>
              <a:rPr lang="ru-RU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/>
              <a:t>Родители должны сами оградить от опасности своего ребенка.</a:t>
            </a:r>
          </a:p>
          <a:p>
            <a:r>
              <a:rPr lang="ru-RU" dirty="0"/>
              <a:t>В первую очередь необходимо хранить всю бытовую химию в недоступном для детей месте, вся она имеет высокую степень огнеопасности.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/>
              <a:t>Также дети не должны иметь свободного доступа к спичкам, зажигалкам, свечам, а электропровода необходимо спрятать под плинтусы.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9694605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Официа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672</Words>
  <Application>Microsoft Office PowerPoint</Application>
  <PresentationFormat>Экран (4:3)</PresentationFormat>
  <Paragraphs>58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1_Официальная</vt:lpstr>
      <vt:lpstr>Правила пожарной безопасности  для детей и родителей</vt:lpstr>
      <vt:lpstr>Пожар</vt:lpstr>
      <vt:lpstr>Основные правила пожарной безопасности для детей </vt:lpstr>
      <vt:lpstr>Правила пожарной безопасности для детей </vt:lpstr>
      <vt:lpstr>Правила пожарной безопасности для детей </vt:lpstr>
      <vt:lpstr>Правила поведения детей при пожаре</vt:lpstr>
      <vt:lpstr>Правила поведения детей при пожаре</vt:lpstr>
      <vt:lpstr>Правила обращения с огнем дома (родителям)</vt:lpstr>
      <vt:lpstr>Правила обращения с огнем дома (родителям)</vt:lpstr>
      <vt:lpstr>Правила обращения с огнем дома (родителям)</vt:lpstr>
      <vt:lpstr>Правила обращения с огнем в лесу </vt:lpstr>
      <vt:lpstr>Правила обращения с огнем в лесу </vt:lpstr>
      <vt:lpstr>Список источников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 Татунь</dc:creator>
  <cp:lastModifiedBy>Osipov</cp:lastModifiedBy>
  <cp:revision>18</cp:revision>
  <dcterms:created xsi:type="dcterms:W3CDTF">2016-02-27T03:59:41Z</dcterms:created>
  <dcterms:modified xsi:type="dcterms:W3CDTF">2019-01-20T19:52:47Z</dcterms:modified>
</cp:coreProperties>
</file>